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
      <p:font typeface="Inter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07A6C42-FCEB-4BDF-84DD-82691CF45FC4}">
  <a:tblStyle styleId="{907A6C42-FCEB-4BDF-84DD-82691CF45FC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1C85330-6639-456A-9D3A-BD22413FF70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8" Type="http://schemas.openxmlformats.org/officeDocument/2006/relationships/font" Target="fonts/InterMedium-regular.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boldItalic.fntdata"/><Relationship Id="rId30" Type="http://schemas.openxmlformats.org/officeDocument/2006/relationships/font" Target="fonts/Inter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d9c6e29c9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d9c6e29c9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1ded29e34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1ded29e34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1db221955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1db22195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1d9c6e29c9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1d9c6e29c9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1d9c6e29c9_0_1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1d9c6e29c9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d9c6e29c9_0_1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d9c6e29c9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1d9c6e29c9_0_1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1d9c6e29c9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1d9c6e29c9_0_1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1d9c6e29c9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1d9c6e29c9_0_2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1d9c6e29c9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1d9c6e29c9_0_3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1d9c6e29c9_0_3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1db21ef7a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1db21ef7a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hyperlink" Target="https://exhibits.lib.berkeley.edu/spotlight/russian-revolution/browse/all-exhibit-items?page=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92750" y="1030975"/>
            <a:ext cx="3460500" cy="3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1917, the Russian Revolution led by Vladimir Lenin overthrew Russian Czar Nicolas II. The Bolsheviks, as Lenin’s followers were called, established the first Communist government in the world and changed the name of the country from Russia to the Union of Soviet Socialist Republics (USSR), also known as the Soviet Union.  The Bolsheviks were supported by the workers and peasants in Russia because they promised to bring “Peace, Land, and Bread.” This meant that they would take the country out of World War I and redistribute the land and wealth of the country to everyone in it equally after taking over the country. These and other Communist ideas that were attempted by the Soviet Union are based on the theories developed by Karl Marx </a:t>
            </a:r>
            <a:r>
              <a:rPr lang="en" sz="1200">
                <a:solidFill>
                  <a:schemeClr val="dk1"/>
                </a:solidFill>
                <a:latin typeface="Inter"/>
                <a:ea typeface="Inter"/>
                <a:cs typeface="Inter"/>
                <a:sym typeface="Inter"/>
              </a:rPr>
              <a:t>and Fredrich Engels as written about</a:t>
            </a:r>
            <a:endParaRPr sz="1200">
              <a:solidFill>
                <a:schemeClr val="dk1"/>
              </a:solidFill>
              <a:latin typeface="Inter"/>
              <a:ea typeface="Inter"/>
              <a:cs typeface="Inter"/>
              <a:sym typeface="Inter"/>
            </a:endParaRPr>
          </a:p>
        </p:txBody>
      </p:sp>
      <p:sp>
        <p:nvSpPr>
          <p:cNvPr id="60" name="Google Shape;60;p13"/>
          <p:cNvSpPr txBox="1"/>
          <p:nvPr/>
        </p:nvSpPr>
        <p:spPr>
          <a:xfrm>
            <a:off x="4123454" y="3297475"/>
            <a:ext cx="2996100" cy="1005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highlight>
                  <a:srgbClr val="FFFFFF"/>
                </a:highlight>
                <a:latin typeface="Inter"/>
                <a:ea typeface="Inter"/>
                <a:cs typeface="Inter"/>
                <a:sym typeface="Inter"/>
              </a:rPr>
              <a:t>Source:</a:t>
            </a:r>
            <a:r>
              <a:rPr i="1" lang="en" sz="1200">
                <a:solidFill>
                  <a:schemeClr val="dk1"/>
                </a:solidFill>
                <a:highlight>
                  <a:srgbClr val="FFFFFF"/>
                </a:highlight>
                <a:latin typeface="Inter"/>
                <a:ea typeface="Inter"/>
                <a:cs typeface="Inter"/>
                <a:sym typeface="Inter"/>
              </a:rPr>
              <a:t> </a:t>
            </a:r>
            <a:r>
              <a:rPr i="1" lang="en" sz="1200">
                <a:solidFill>
                  <a:schemeClr val="dk1"/>
                </a:solidFill>
                <a:highlight>
                  <a:srgbClr val="FFFFFF"/>
                </a:highlight>
                <a:latin typeface="Inter"/>
                <a:ea typeface="Inter"/>
                <a:cs typeface="Inter"/>
                <a:sym typeface="Inter"/>
              </a:rPr>
              <a:t>Vladimir Lenin, leader of the Bolshevik Revolution in 1917 speaking to troops in 1920. Image is courtesy of wikimedia commons and is in the public domain</a:t>
            </a:r>
            <a:endParaRPr i="1" sz="1200">
              <a:solidFill>
                <a:schemeClr val="dk1"/>
              </a:solidFill>
              <a:highlight>
                <a:srgbClr val="FFFFFF"/>
              </a:highlight>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123453" y="1030975"/>
            <a:ext cx="2996174" cy="2176347"/>
          </a:xfrm>
          <a:prstGeom prst="rect">
            <a:avLst/>
          </a:prstGeom>
          <a:noFill/>
          <a:ln>
            <a:noFill/>
          </a:ln>
        </p:spPr>
      </p:pic>
      <p:sp>
        <p:nvSpPr>
          <p:cNvPr id="62" name="Google Shape;62;p13"/>
          <p:cNvSpPr txBox="1"/>
          <p:nvPr/>
        </p:nvSpPr>
        <p:spPr>
          <a:xfrm>
            <a:off x="592750" y="4484950"/>
            <a:ext cx="6471300" cy="123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their pamphlet The Communist Manifesto (1848). Marx and Engels, writing in reaction to the negative effects of the Industrial Revolution, thought that the goal of making as much money as possible led to greater inequality in society and the only way to overcome that was to take all of the means of production, like farms, factories, and other large businesses, from the rich (or bourgeoisie) and to give those means of production to the poor and working class (or proletariat) equally.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900">
              <a:solidFill>
                <a:schemeClr val="dk2"/>
              </a:solidFill>
            </a:endParaRPr>
          </a:p>
        </p:txBody>
      </p:sp>
      <p:graphicFrame>
        <p:nvGraphicFramePr>
          <p:cNvPr id="63" name="Google Shape;63;p13"/>
          <p:cNvGraphicFramePr/>
          <p:nvPr/>
        </p:nvGraphicFramePr>
        <p:xfrm>
          <a:off x="622725" y="5779825"/>
          <a:ext cx="3000000" cy="3000000"/>
        </p:xfrm>
        <a:graphic>
          <a:graphicData uri="http://schemas.openxmlformats.org/drawingml/2006/table">
            <a:tbl>
              <a:tblPr>
                <a:noFill/>
                <a:tableStyleId>{907A6C42-FCEB-4BDF-84DD-82691CF45FC4}</a:tableStyleId>
              </a:tblPr>
              <a:tblGrid>
                <a:gridCol w="3291850"/>
                <a:gridCol w="3291850"/>
              </a:tblGrid>
              <a:tr h="215552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 Describe the</a:t>
                      </a:r>
                      <a:r>
                        <a:rPr b="1" lang="en" sz="1200">
                          <a:solidFill>
                            <a:schemeClr val="dk1"/>
                          </a:solidFill>
                          <a:latin typeface="Inter"/>
                          <a:ea typeface="Inter"/>
                          <a:cs typeface="Inter"/>
                          <a:sym typeface="Inter"/>
                        </a:rPr>
                        <a:t> turning point that occurred in Russia in 1917.</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In 1917, the Russian Revolution, led by Vladimir Lenin, overthrew Russian Czar Nicolas II. This marked the end of the monarchy and the establishment of the first Communist government in the world, transforming Russia into the Union of Soviet Socialist Republics (USSR).</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2. </a:t>
                      </a:r>
                      <a:r>
                        <a:rPr b="1" lang="en" sz="1200">
                          <a:solidFill>
                            <a:schemeClr val="dk1"/>
                          </a:solidFill>
                          <a:latin typeface="Inter"/>
                          <a:ea typeface="Inter"/>
                          <a:cs typeface="Inter"/>
                          <a:sym typeface="Inter"/>
                        </a:rPr>
                        <a:t>What did the Bolsheviks plan to do after taking control of Russia?</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Bolsheviks, supported by workers and peasants, planned to implement their promise of “Peace, Land, and Bread.” This involved:</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Ending Russia’s involvement in World War I.</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Redistributing land and wealth equally among the population.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Nationalizing means of production (farms, factories, and businesses) to eliminate social inequality, based on the Communist ideas of Karl Marx and Friedrich Engels as outlined in The Communist Manifesto.</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4" name="Google Shape;174;p22"/>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Causation/Comparison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Note-Taking: Partner Swap</a:t>
            </a:r>
            <a:endParaRPr sz="1600">
              <a:latin typeface="Inter Medium"/>
              <a:ea typeface="Inter Medium"/>
              <a:cs typeface="Inter Medium"/>
              <a:sym typeface="Inter Medium"/>
            </a:endParaRPr>
          </a:p>
        </p:txBody>
      </p:sp>
      <p:pic>
        <p:nvPicPr>
          <p:cNvPr id="175" name="Google Shape;175;p22"/>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76" name="Google Shape;176;p22"/>
          <p:cNvGraphicFramePr/>
          <p:nvPr/>
        </p:nvGraphicFramePr>
        <p:xfrm>
          <a:off x="465550" y="1589550"/>
          <a:ext cx="3000000" cy="3000000"/>
        </p:xfrm>
        <a:graphic>
          <a:graphicData uri="http://schemas.openxmlformats.org/drawingml/2006/table">
            <a:tbl>
              <a:tblPr>
                <a:noFill/>
                <a:tableStyleId>{907A6C42-FCEB-4BDF-84DD-82691CF45FC4}</a:tableStyleId>
              </a:tblPr>
              <a:tblGrid>
                <a:gridCol w="3420700"/>
                <a:gridCol w="3420700"/>
              </a:tblGrid>
              <a:tr h="617300">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Country: </a:t>
                      </a:r>
                      <a:r>
                        <a:rPr b="1" lang="en">
                          <a:solidFill>
                            <a:schemeClr val="accent1"/>
                          </a:solidFill>
                          <a:latin typeface="Inter"/>
                          <a:ea typeface="Inter"/>
                          <a:cs typeface="Inter"/>
                          <a:sym typeface="Inter"/>
                        </a:rPr>
                        <a:t>Soviet Union</a:t>
                      </a:r>
                      <a:endParaRPr b="1">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3727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Political Ideologies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(What form of government was present in this country? How would you define this form of government?)</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Soviet Union had a totalitarian and communist government with only one political party, the Communist Party. Elections in the Soviet Union were not democratic because citizens could not choose between multiple parties or freely vote out leaders.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Economic Ideologies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(What economic system was present in this country? How would you define this type of economy?)</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 command economy is an economic system in which the government, rather than individuals or the market, owns and controls resources such as land and factories and makes decisions about prices and production.</a:t>
                      </a:r>
                      <a:endParaRPr i="1" sz="1200">
                        <a:solidFill>
                          <a:schemeClr val="dk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6958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Describe TWO policies OR actions that was influenced by this country’s political </a:t>
                      </a:r>
                      <a:r>
                        <a:rPr b="1" lang="en" sz="1200" u="sng">
                          <a:solidFill>
                            <a:schemeClr val="dk1"/>
                          </a:solidFill>
                          <a:latin typeface="Inter"/>
                          <a:ea typeface="Inter"/>
                          <a:cs typeface="Inter"/>
                          <a:sym typeface="Inter"/>
                        </a:rPr>
                        <a:t>and/or </a:t>
                      </a:r>
                      <a:r>
                        <a:rPr b="1" lang="en" sz="1200">
                          <a:solidFill>
                            <a:schemeClr val="dk1"/>
                          </a:solidFill>
                          <a:latin typeface="Inter"/>
                          <a:ea typeface="Inter"/>
                          <a:cs typeface="Inter"/>
                          <a:sym typeface="Inter"/>
                        </a:rPr>
                        <a:t>economic ideologies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Starting in 1928, the Five-Year Plans aimed to transform the USSR into an industrial powerhouse. They focused on heavy industries like steel, coal, and machinery. While successful in boosting industrial production, the plans often ignored consumer goods, leading to shortages and poor living standards. Politically, Communism advocated for rapid industrialization to create an egalitarian society where resources were distributed equally and efficiently. Economically, : The command economy allowed the government to control all agricultural production to ensure equitable distribution of resources and to support industrialization efforts.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The Warsaw Pact, established in 1955, was a military alliance between the USSR and its Eastern European allies. The USSR's communist ideology emphasized collective security and the unification of communist states to protect against perceived threats from capitalist nations. The USSR sought to maintain control over its satellite states and counter Western influence, aligning with the idea of global communist solidarity.  The command economy of the USSR supported the Warsaw Pact through state-directed military production and resource allocation. Member states were expected to align their economic systems with the USSR, allowing centralized coordination of defense efforts.</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bl>
          </a:graphicData>
        </a:graphic>
      </p:graphicFrame>
      <p:sp>
        <p:nvSpPr>
          <p:cNvPr id="177" name="Google Shape;177;p22"/>
          <p:cNvSpPr txBox="1"/>
          <p:nvPr/>
        </p:nvSpPr>
        <p:spPr>
          <a:xfrm>
            <a:off x="465500" y="894900"/>
            <a:ext cx="684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While your partner is teaching, listen carefully and jot down notes. For effective note-taking, there are questions within each category you should ask your partner. This will help you on your Exit Ticket!</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sp>
        <p:nvSpPr>
          <p:cNvPr id="182" name="Google Shape;182;p23"/>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83" name="Google Shape;183;p23"/>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84" name="Google Shape;184;p23"/>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political and economic ideologies influenced the foreign policies of the Soviet Union and the United States during the Cold War?</a:t>
            </a:r>
            <a:endParaRPr i="1" sz="1700">
              <a:latin typeface="Inter"/>
              <a:ea typeface="Inter"/>
              <a:cs typeface="Inter"/>
              <a:sym typeface="Inter"/>
            </a:endParaRPr>
          </a:p>
        </p:txBody>
      </p:sp>
      <p:pic>
        <p:nvPicPr>
          <p:cNvPr id="185" name="Google Shape;185;p23"/>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86" name="Google Shape;186;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8" name="Google Shape;188;p23"/>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89" name="Google Shape;189;p23"/>
          <p:cNvSpPr txBox="1"/>
          <p:nvPr/>
        </p:nvSpPr>
        <p:spPr>
          <a:xfrm>
            <a:off x="551440" y="2790390"/>
            <a:ext cx="6853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Complete the </a:t>
            </a:r>
            <a:r>
              <a:rPr lang="en" sz="1300">
                <a:latin typeface="Halant"/>
                <a:ea typeface="Halant"/>
                <a:cs typeface="Halant"/>
                <a:sym typeface="Halant"/>
              </a:rPr>
              <a:t>table</a:t>
            </a:r>
            <a:r>
              <a:rPr lang="en" sz="1300">
                <a:solidFill>
                  <a:srgbClr val="000000"/>
                </a:solidFill>
                <a:latin typeface="Halant"/>
                <a:ea typeface="Halant"/>
                <a:cs typeface="Halant"/>
                <a:sym typeface="Halant"/>
              </a:rPr>
              <a:t> below using the supporting question. Be sure to explain each factor!</a:t>
            </a:r>
            <a:endParaRPr sz="1300">
              <a:solidFill>
                <a:srgbClr val="000000"/>
              </a:solidFill>
              <a:latin typeface="Halant"/>
              <a:ea typeface="Halant"/>
              <a:cs typeface="Halant"/>
              <a:sym typeface="Halant"/>
            </a:endParaRPr>
          </a:p>
        </p:txBody>
      </p:sp>
      <p:graphicFrame>
        <p:nvGraphicFramePr>
          <p:cNvPr id="190" name="Google Shape;190;p23"/>
          <p:cNvGraphicFramePr/>
          <p:nvPr/>
        </p:nvGraphicFramePr>
        <p:xfrm>
          <a:off x="677750" y="3597450"/>
          <a:ext cx="3000000" cy="3000000"/>
        </p:xfrm>
        <a:graphic>
          <a:graphicData uri="http://schemas.openxmlformats.org/drawingml/2006/table">
            <a:tbl>
              <a:tblPr>
                <a:noFill/>
                <a:tableStyleId>{907A6C42-FCEB-4BDF-84DD-82691CF45FC4}</a:tableStyleId>
              </a:tblPr>
              <a:tblGrid>
                <a:gridCol w="957350"/>
                <a:gridCol w="1895950"/>
                <a:gridCol w="1743750"/>
                <a:gridCol w="1819850"/>
              </a:tblGrid>
              <a:tr h="676575">
                <a:tc>
                  <a:txBody>
                    <a:bodyPr/>
                    <a:lstStyle/>
                    <a:p>
                      <a:pPr indent="0" lvl="0" marL="0" rtl="0" algn="ctr">
                        <a:spcBef>
                          <a:spcPts val="0"/>
                        </a:spcBef>
                        <a:spcAft>
                          <a:spcPts val="0"/>
                        </a:spcAft>
                        <a:buNone/>
                      </a:pPr>
                      <a:r>
                        <a:rPr b="1" lang="en" sz="1300">
                          <a:latin typeface="Inter"/>
                          <a:ea typeface="Inter"/>
                          <a:cs typeface="Inter"/>
                          <a:sym typeface="Inter"/>
                        </a:rPr>
                        <a:t>Country	</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Political Ideology		</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Economic Ideology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Policy/Action Influenced</a:t>
                      </a:r>
                      <a:endParaRPr b="1" sz="1300">
                        <a:latin typeface="Inter"/>
                        <a:ea typeface="Inter"/>
                        <a:cs typeface="Inter"/>
                        <a:sym typeface="Inter"/>
                      </a:endParaRPr>
                    </a:p>
                  </a:txBody>
                  <a:tcPr marT="91425" marB="91425" marR="91425" marL="91425"/>
                </a:tc>
              </a:tr>
              <a:tr h="477250">
                <a:tc>
                  <a:txBody>
                    <a:bodyPr/>
                    <a:lstStyle/>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United States</a:t>
                      </a:r>
                      <a:endParaRPr sz="13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Democracy</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Capitalism</a:t>
                      </a:r>
                      <a:endParaRPr b="1" sz="13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Marshall Plan: Economic aid to rebuild Europe and counter communism</a:t>
                      </a:r>
                      <a:endParaRPr b="1" sz="1300">
                        <a:solidFill>
                          <a:schemeClr val="accent1"/>
                        </a:solidFill>
                        <a:latin typeface="Inter"/>
                        <a:ea typeface="Inter"/>
                        <a:cs typeface="Inter"/>
                        <a:sym typeface="Inter"/>
                      </a:endParaRPr>
                    </a:p>
                  </a:txBody>
                  <a:tcPr marT="91425" marB="91425" marR="91425" marL="91425"/>
                </a:tc>
              </a:tr>
              <a:tr h="477250">
                <a:tc>
                  <a:txBody>
                    <a:bodyPr/>
                    <a:lstStyle/>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Soviet Union</a:t>
                      </a:r>
                      <a:endParaRPr sz="13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Communism</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Command Economy</a:t>
                      </a:r>
                      <a:endParaRPr b="1" sz="13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Warsaw Pact: Military alliance to protect communist states</a:t>
                      </a:r>
                      <a:endParaRPr b="1" sz="13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52650" y="935700"/>
            <a:ext cx="7067100" cy="18717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Economic and Political Ideologies Within the Soviet Union</a:t>
            </a:r>
            <a:endParaRPr b="1">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Vladimir Lenin died in 1924 shortly after taking power. His successor, Joseph Stalin, turned the Soviet Union into a totalitarian state, a system of government in which one party tries to rule with complete control over every aspect of the lives of its citizens. As a totalitarian leader, </a:t>
            </a:r>
            <a:r>
              <a:rPr lang="en" sz="1200">
                <a:solidFill>
                  <a:srgbClr val="222222"/>
                </a:solidFill>
                <a:latin typeface="Inter"/>
                <a:ea typeface="Inter"/>
                <a:cs typeface="Inter"/>
                <a:sym typeface="Inter"/>
              </a:rPr>
              <a:t>Stalin turned the country into a </a:t>
            </a:r>
            <a:r>
              <a:rPr b="1" lang="en" sz="1200">
                <a:solidFill>
                  <a:srgbClr val="222222"/>
                </a:solidFill>
                <a:latin typeface="Inter"/>
                <a:ea typeface="Inter"/>
                <a:cs typeface="Inter"/>
                <a:sym typeface="Inter"/>
              </a:rPr>
              <a:t>Command Economy</a:t>
            </a:r>
            <a:r>
              <a:rPr lang="en" sz="1200">
                <a:solidFill>
                  <a:srgbClr val="222222"/>
                </a:solidFill>
                <a:latin typeface="Inter"/>
                <a:ea typeface="Inter"/>
                <a:cs typeface="Inter"/>
                <a:sym typeface="Inter"/>
              </a:rPr>
              <a:t>. In a command economy, all of the economic decisions are made by the central government. The government decides what should be produced, how it should be produced, how much should be produced, when it should be produced, and by whom it should be produced. This was the case for industrial goods like heavy machinery, textiles like clothing, and food. </a:t>
            </a:r>
            <a:endParaRPr sz="1200">
              <a:solidFill>
                <a:srgbClr val="222222"/>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2" name="Google Shape;72;p14"/>
          <p:cNvGraphicFramePr/>
          <p:nvPr/>
        </p:nvGraphicFramePr>
        <p:xfrm>
          <a:off x="394150" y="2807413"/>
          <a:ext cx="3000000" cy="3000000"/>
        </p:xfrm>
        <a:graphic>
          <a:graphicData uri="http://schemas.openxmlformats.org/drawingml/2006/table">
            <a:tbl>
              <a:tblPr>
                <a:noFill/>
                <a:tableStyleId>{907A6C42-FCEB-4BDF-84DD-82691CF45FC4}</a:tableStyleId>
              </a:tblPr>
              <a:tblGrid>
                <a:gridCol w="6837400"/>
              </a:tblGrid>
              <a:tr h="18717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4</a:t>
                      </a:r>
                      <a:r>
                        <a:rPr b="1"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What is a command economy?</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 command economy is an economic system in which the central government makes all decisions about production, distribution, and consumption of goods and services. The government determines what is produced, how it is produced, and who produces it.</a:t>
                      </a:r>
                      <a:endParaRPr b="1" sz="1200">
                        <a:solidFill>
                          <a:schemeClr val="accent1"/>
                        </a:solidFill>
                        <a:latin typeface="Inter"/>
                        <a:ea typeface="Inter"/>
                        <a:cs typeface="Inter"/>
                        <a:sym typeface="Inter"/>
                      </a:endParaRPr>
                    </a:p>
                  </a:txBody>
                  <a:tcPr marT="91425" marB="91425" marR="91425" marL="91425"/>
                </a:tc>
              </a:tr>
            </a:tbl>
          </a:graphicData>
        </a:graphic>
      </p:graphicFrame>
      <p:graphicFrame>
        <p:nvGraphicFramePr>
          <p:cNvPr id="73" name="Google Shape;73;p14"/>
          <p:cNvGraphicFramePr/>
          <p:nvPr/>
        </p:nvGraphicFramePr>
        <p:xfrm>
          <a:off x="390500" y="4803613"/>
          <a:ext cx="3000000" cy="3000000"/>
        </p:xfrm>
        <a:graphic>
          <a:graphicData uri="http://schemas.openxmlformats.org/drawingml/2006/table">
            <a:tbl>
              <a:tblPr>
                <a:noFill/>
                <a:tableStyleId>{41C85330-6639-456A-9D3A-BD22413FF70E}</a:tableStyleId>
              </a:tblPr>
              <a:tblGrid>
                <a:gridCol w="3685800"/>
              </a:tblGrid>
              <a:tr h="12700">
                <a:tc>
                  <a:txBody>
                    <a:bodyPr/>
                    <a:lstStyle/>
                    <a:p>
                      <a:pPr indent="0" lvl="0" marL="0" marR="0" rtl="0" algn="l">
                        <a:spcBef>
                          <a:spcPts val="0"/>
                        </a:spcBef>
                        <a:spcAft>
                          <a:spcPts val="0"/>
                        </a:spcAft>
                        <a:buNone/>
                      </a:pPr>
                      <a:r>
                        <a:rPr lang="en" sz="1200">
                          <a:solidFill>
                            <a:srgbClr val="222222"/>
                          </a:solidFill>
                          <a:latin typeface="Inter"/>
                          <a:ea typeface="Inter"/>
                          <a:cs typeface="Inter"/>
                          <a:sym typeface="Inter"/>
                        </a:rPr>
                        <a:t>Sometimes the Soviet Union’s command economy was successful as with the Five-Year Plans. Stalin thought that the Soviet Union needed to catch up with the rest of the world’s industrial output and transportation technology. To do so, he created a series of "</a:t>
                      </a:r>
                      <a:r>
                        <a:rPr b="1" lang="en" sz="1200">
                          <a:solidFill>
                            <a:srgbClr val="222222"/>
                          </a:solidFill>
                          <a:latin typeface="Inter"/>
                          <a:ea typeface="Inter"/>
                          <a:cs typeface="Inter"/>
                          <a:sym typeface="Inter"/>
                        </a:rPr>
                        <a:t>Five-Year Plans</a:t>
                      </a:r>
                      <a:r>
                        <a:rPr lang="en" sz="1200">
                          <a:solidFill>
                            <a:srgbClr val="222222"/>
                          </a:solidFill>
                          <a:latin typeface="Inter"/>
                          <a:ea typeface="Inter"/>
                          <a:cs typeface="Inter"/>
                          <a:sym typeface="Inter"/>
                        </a:rPr>
                        <a:t>" starting in the late 1920s. These plans set high production goals for industries like mining, railroads, electric plants, and manufacturers. The Five Year plans were successful in increasing the industrial output of the Soviet Union. As a result, the country became a world leader in industrial goods, but the effects of the Five Year Plans were not all positive. </a:t>
                      </a:r>
                      <a:endParaRPr sz="1200">
                        <a:solidFill>
                          <a:srgbClr val="222222"/>
                        </a:solidFill>
                        <a:latin typeface="Inter"/>
                        <a:ea typeface="Inter"/>
                        <a:cs typeface="Inter"/>
                        <a:sym typeface="Inter"/>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4" name="Google Shape;74;p14"/>
          <p:cNvPicPr preferRelativeResize="0"/>
          <p:nvPr/>
        </p:nvPicPr>
        <p:blipFill>
          <a:blip r:embed="rId4">
            <a:alphaModFix/>
          </a:blip>
          <a:stretch>
            <a:fillRect/>
          </a:stretch>
        </p:blipFill>
        <p:spPr>
          <a:xfrm>
            <a:off x="4076300" y="4862363"/>
            <a:ext cx="3158899" cy="2660650"/>
          </a:xfrm>
          <a:prstGeom prst="rect">
            <a:avLst/>
          </a:prstGeom>
          <a:noFill/>
          <a:ln>
            <a:noFill/>
          </a:ln>
        </p:spPr>
      </p:pic>
      <p:graphicFrame>
        <p:nvGraphicFramePr>
          <p:cNvPr id="75" name="Google Shape;75;p14"/>
          <p:cNvGraphicFramePr/>
          <p:nvPr/>
        </p:nvGraphicFramePr>
        <p:xfrm>
          <a:off x="394150" y="7588763"/>
          <a:ext cx="3000000" cy="3000000"/>
        </p:xfrm>
        <a:graphic>
          <a:graphicData uri="http://schemas.openxmlformats.org/drawingml/2006/table">
            <a:tbl>
              <a:tblPr>
                <a:noFill/>
                <a:tableStyleId>{907A6C42-FCEB-4BDF-84DD-82691CF45FC4}</a:tableStyleId>
              </a:tblPr>
              <a:tblGrid>
                <a:gridCol w="6837400"/>
              </a:tblGrid>
              <a:tr h="17595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5</a:t>
                      </a:r>
                      <a:r>
                        <a:rPr b="1"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How were the Five Year Plans evidence of a command economy in the USSR?</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Five-Year Plans are evidence of a command economy in the Soviet Union because they were centrally planned and controlled by the government. The Soviet government set high production targets for key industries like mining, railroads, electric plants, and manufacturing. These goals were determined by the state, not by market demand or private businesses. </a:t>
                      </a:r>
                      <a:endParaRPr b="1" sz="1200">
                        <a:solidFill>
                          <a:schemeClr val="accent1"/>
                        </a:solidFill>
                        <a:latin typeface="Inter"/>
                        <a:ea typeface="Inter"/>
                        <a:cs typeface="Inter"/>
                        <a:sym typeface="Inter"/>
                      </a:endParaRPr>
                    </a:p>
                  </a:txBody>
                  <a:tcPr marT="91425" marB="91425" marR="91425" marL="91425"/>
                </a:tc>
              </a:tr>
            </a:tbl>
          </a:graphicData>
        </a:graphic>
      </p:graphicFrame>
      <p:sp>
        <p:nvSpPr>
          <p:cNvPr id="76" name="Google Shape;76;p14"/>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77" name="Google Shape;77;p14"/>
          <p:cNvPicPr preferRelativeResize="0"/>
          <p:nvPr/>
        </p:nvPicPr>
        <p:blipFill>
          <a:blip r:embed="rId5">
            <a:alphaModFix/>
          </a:blip>
          <a:stretch>
            <a:fillRect/>
          </a:stretch>
        </p:blipFill>
        <p:spPr>
          <a:xfrm>
            <a:off x="77225" y="0"/>
            <a:ext cx="1039823"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pic>
        <p:nvPicPr>
          <p:cNvPr id="82" name="Google Shape;82;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3" name="Google Shape;83;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4" name="Google Shape;84;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5" name="Google Shape;85;p15"/>
          <p:cNvSpPr txBox="1"/>
          <p:nvPr/>
        </p:nvSpPr>
        <p:spPr>
          <a:xfrm>
            <a:off x="382700" y="989450"/>
            <a:ext cx="7007100" cy="3252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lang="en" sz="1200">
                <a:solidFill>
                  <a:srgbClr val="222222"/>
                </a:solidFill>
                <a:latin typeface="Inter"/>
                <a:ea typeface="Inter"/>
                <a:cs typeface="Inter"/>
                <a:sym typeface="Inter"/>
              </a:rPr>
              <a:t>Often, the Soviet Union’s command economy had disastrous effects on its citizens. The policy of forced collectivization, which was the agricultural part of the Five Year Plans, is one example. The goal of collectivization was to increase agricultural output from large government-owned farms created through the integration of smaller private farms. Farm owners and peasants did not have a choice. They had to give up their land and work on the new collectivized farms. Peasants were required to give up their farming equipment, livestock, produce, and even their homes to the government. It was meant to bring the peasants under more direct political control, to make it easier for the government to collect taxes and provide more food for people living in Soviet cities, but collectivization led to a drastic drop in living standards for many peasants and caused violent reactions by the peasantry.</a:t>
            </a:r>
            <a:endParaRPr sz="1200">
              <a:solidFill>
                <a:srgbClr val="222222"/>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rgbClr val="22222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222222"/>
                </a:solidFill>
                <a:latin typeface="Inter"/>
                <a:ea typeface="Inter"/>
                <a:cs typeface="Inter"/>
                <a:sym typeface="Inter"/>
              </a:rPr>
              <a:t>In the first years of collectivization, it was estimated that agricultural production would rise 50 percent, however, agricultural production actually dropped. Stalin blamed this failure on kulaks (rich peasants), who resisted collectivization. (However, kulaks only made up 4 percent of the peasant population). Therefore those defined as "kulaks," "kulak helpers," and later "ex-kulaks" were ordered by Stalin to be shot, placed into Gulag labor camps, or deported to remote areas of the country, depending on the charge.</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6" name="Google Shape;86;p15"/>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87" name="Google Shape;87;p15"/>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88" name="Google Shape;88;p15"/>
          <p:cNvGraphicFramePr/>
          <p:nvPr/>
        </p:nvGraphicFramePr>
        <p:xfrm>
          <a:off x="467500" y="4241825"/>
          <a:ext cx="3000000" cy="3000000"/>
        </p:xfrm>
        <a:graphic>
          <a:graphicData uri="http://schemas.openxmlformats.org/drawingml/2006/table">
            <a:tbl>
              <a:tblPr>
                <a:noFill/>
                <a:tableStyleId>{907A6C42-FCEB-4BDF-84DD-82691CF45FC4}</a:tableStyleId>
              </a:tblPr>
              <a:tblGrid>
                <a:gridCol w="6906175"/>
              </a:tblGrid>
              <a:tr h="17595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6</a:t>
                      </a:r>
                      <a:r>
                        <a:rPr b="1"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How was collectivization evidence of a command economy in the USSR?</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Collectivization was evidence of a command economy in the USSR because it involved the government directly controlling agriculture by forcing peasants to give up their private farms and work on state-owned collective farms. The government made the decision to consolidate small farms into larger state-run agricultural units, and it dictated how the land, equipment, and livestock would be used.</a:t>
                      </a:r>
                      <a:endParaRPr b="1" sz="1200">
                        <a:solidFill>
                          <a:schemeClr val="accent1"/>
                        </a:solidFill>
                        <a:latin typeface="Inter"/>
                        <a:ea typeface="Inter"/>
                        <a:cs typeface="Inter"/>
                        <a:sym typeface="Inter"/>
                      </a:endParaRPr>
                    </a:p>
                  </a:txBody>
                  <a:tcPr marT="91425" marB="91425" marR="91425" marL="91425"/>
                </a:tc>
              </a:tr>
            </a:tbl>
          </a:graphicData>
        </a:graphic>
      </p:graphicFrame>
      <p:sp>
        <p:nvSpPr>
          <p:cNvPr id="89" name="Google Shape;89;p15"/>
          <p:cNvSpPr txBox="1"/>
          <p:nvPr/>
        </p:nvSpPr>
        <p:spPr>
          <a:xfrm>
            <a:off x="467500" y="6219775"/>
            <a:ext cx="7007100" cy="325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pic>
        <p:nvPicPr>
          <p:cNvPr id="94" name="Google Shape;9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5" name="Google Shape;9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7" name="Google Shape;97;p16"/>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98" name="Google Shape;98;p16"/>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99" name="Google Shape;99;p16"/>
          <p:cNvGraphicFramePr/>
          <p:nvPr/>
        </p:nvGraphicFramePr>
        <p:xfrm>
          <a:off x="433125" y="7144838"/>
          <a:ext cx="3000000" cy="3000000"/>
        </p:xfrm>
        <a:graphic>
          <a:graphicData uri="http://schemas.openxmlformats.org/drawingml/2006/table">
            <a:tbl>
              <a:tblPr>
                <a:noFill/>
                <a:tableStyleId>{907A6C42-FCEB-4BDF-84DD-82691CF45FC4}</a:tableStyleId>
              </a:tblPr>
              <a:tblGrid>
                <a:gridCol w="6906125"/>
              </a:tblGrid>
              <a:tr h="220342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7. Describe the idea of World Revolution.</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idea of world revolution in Communist ideology, as outlined in The Communist Manifesto, is the belief that the working class (proletariat) should rise up globally to overthrow capitalist systems and eliminate social classes. The ultimate goal of this revolution is the establishment of a classless society where wealth and resources are equally distributed. </a:t>
                      </a:r>
                      <a:endParaRPr b="1" sz="1200">
                        <a:solidFill>
                          <a:schemeClr val="accent1"/>
                        </a:solidFill>
                        <a:latin typeface="Inter"/>
                        <a:ea typeface="Inter"/>
                        <a:cs typeface="Inter"/>
                        <a:sym typeface="Inter"/>
                      </a:endParaRPr>
                    </a:p>
                  </a:txBody>
                  <a:tcPr marT="91425" marB="91425" marR="91425" marL="91425"/>
                </a:tc>
              </a:tr>
            </a:tbl>
          </a:graphicData>
        </a:graphic>
      </p:graphicFrame>
      <p:sp>
        <p:nvSpPr>
          <p:cNvPr id="100" name="Google Shape;100;p16"/>
          <p:cNvSpPr txBox="1"/>
          <p:nvPr/>
        </p:nvSpPr>
        <p:spPr>
          <a:xfrm>
            <a:off x="381550" y="973250"/>
            <a:ext cx="3979200" cy="39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222222"/>
                </a:solidFill>
                <a:latin typeface="Inter"/>
                <a:ea typeface="Inter"/>
                <a:cs typeface="Inter"/>
                <a:sym typeface="Inter"/>
              </a:rPr>
              <a:t>Economic and Political Ideologies in the Soviet Union’s Foreign Policy</a:t>
            </a:r>
            <a:endParaRPr b="1">
              <a:solidFill>
                <a:srgbClr val="222222"/>
              </a:solidFill>
              <a:latin typeface="Inter"/>
              <a:ea typeface="Inter"/>
              <a:cs typeface="Inter"/>
              <a:sym typeface="Inter"/>
            </a:endParaRPr>
          </a:p>
          <a:p>
            <a:pPr indent="0" lvl="0" marL="0" marR="0" rtl="0" algn="l">
              <a:spcBef>
                <a:spcPts val="600"/>
              </a:spcBef>
              <a:spcAft>
                <a:spcPts val="0"/>
              </a:spcAft>
              <a:buClr>
                <a:schemeClr val="dk1"/>
              </a:buClr>
              <a:buSzPts val="1100"/>
              <a:buFont typeface="Arial"/>
              <a:buNone/>
            </a:pPr>
            <a:r>
              <a:rPr lang="en" sz="1200">
                <a:solidFill>
                  <a:schemeClr val="dk1"/>
                </a:solidFill>
                <a:latin typeface="Inter"/>
                <a:ea typeface="Inter"/>
                <a:cs typeface="Inter"/>
                <a:sym typeface="Inter"/>
              </a:rPr>
              <a:t>Communism’s founding document, </a:t>
            </a:r>
            <a:r>
              <a:rPr i="1" lang="en" sz="1200">
                <a:solidFill>
                  <a:schemeClr val="dk1"/>
                </a:solidFill>
                <a:latin typeface="Inter"/>
                <a:ea typeface="Inter"/>
                <a:cs typeface="Inter"/>
                <a:sym typeface="Inter"/>
              </a:rPr>
              <a:t>The Communist Manifesto</a:t>
            </a:r>
            <a:r>
              <a:rPr lang="en" sz="1200">
                <a:solidFill>
                  <a:schemeClr val="dk1"/>
                </a:solidFill>
                <a:latin typeface="Inter"/>
                <a:ea typeface="Inter"/>
                <a:cs typeface="Inter"/>
                <a:sym typeface="Inter"/>
              </a:rPr>
              <a:t>, ends with this passage,</a:t>
            </a:r>
            <a:endParaRPr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In short, the Communists everywhere support every revolutionary movement against the existing social and political order of things [...]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The Communists disdain to conceal their views and aims. They openly declare that their ends can be attained only by the forcible overthrow of all existing social conditions. Let the ruling classes tremble at a Communistic revolution. The proletarians have nothing to lose but their chains. They have a world to win.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WORKING MEN OF ALL COUNTRIES, UNITE!</a:t>
            </a:r>
            <a:endParaRPr i="1"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phrases “the Communists </a:t>
            </a:r>
            <a:r>
              <a:rPr b="1" lang="en" sz="1200">
                <a:solidFill>
                  <a:schemeClr val="dk1"/>
                </a:solidFill>
                <a:latin typeface="Inter"/>
                <a:ea typeface="Inter"/>
                <a:cs typeface="Inter"/>
                <a:sym typeface="Inter"/>
              </a:rPr>
              <a:t>everywhere</a:t>
            </a:r>
            <a:r>
              <a:rPr lang="en" sz="1200">
                <a:solidFill>
                  <a:schemeClr val="dk1"/>
                </a:solidFill>
                <a:latin typeface="Inter"/>
                <a:ea typeface="Inter"/>
                <a:cs typeface="Inter"/>
                <a:sym typeface="Inter"/>
              </a:rPr>
              <a:t> support every revolutionary movement,” “They have a </a:t>
            </a:r>
            <a:r>
              <a:rPr b="1" lang="en" sz="1200">
                <a:solidFill>
                  <a:schemeClr val="dk1"/>
                </a:solidFill>
                <a:latin typeface="Inter"/>
                <a:ea typeface="Inter"/>
                <a:cs typeface="Inter"/>
                <a:sym typeface="Inter"/>
              </a:rPr>
              <a:t>world</a:t>
            </a:r>
            <a:r>
              <a:rPr lang="en" sz="1200">
                <a:solidFill>
                  <a:schemeClr val="dk1"/>
                </a:solidFill>
                <a:latin typeface="Inter"/>
                <a:ea typeface="Inter"/>
                <a:cs typeface="Inter"/>
                <a:sym typeface="Inter"/>
              </a:rPr>
              <a:t> to win.” and “WORKING MEN </a:t>
            </a:r>
            <a:r>
              <a:rPr b="1" lang="en" sz="1200">
                <a:solidFill>
                  <a:schemeClr val="dk1"/>
                </a:solidFill>
                <a:latin typeface="Inter"/>
                <a:ea typeface="Inter"/>
                <a:cs typeface="Inter"/>
                <a:sym typeface="Inter"/>
              </a:rPr>
              <a:t>OF ALL COUNTRIES</a:t>
            </a:r>
            <a:r>
              <a:rPr lang="en" sz="1200">
                <a:solidFill>
                  <a:schemeClr val="dk1"/>
                </a:solidFill>
                <a:latin typeface="Inter"/>
                <a:ea typeface="Inter"/>
                <a:cs typeface="Inter"/>
                <a:sym typeface="Inter"/>
              </a:rPr>
              <a:t>, UNITE!” are evidence of the Communist belief in World Revolution. Many Communists believe that the final stage of a Communist Revolution would be the elimination of classes all over the world and the equal distribution of all resources across countries. To create the conditions for World Revolution, communist nations, led by the USSR, attempted to spread their ideas to other countries.</a:t>
            </a:r>
            <a:endParaRPr sz="1200">
              <a:solidFill>
                <a:srgbClr val="222222"/>
              </a:solidFill>
              <a:latin typeface="Inter"/>
              <a:ea typeface="Inter"/>
              <a:cs typeface="Inter"/>
              <a:sym typeface="Inter"/>
            </a:endParaRPr>
          </a:p>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pic>
        <p:nvPicPr>
          <p:cNvPr id="101" name="Google Shape;101;p16"/>
          <p:cNvPicPr preferRelativeResize="0"/>
          <p:nvPr/>
        </p:nvPicPr>
        <p:blipFill rotWithShape="1">
          <a:blip r:embed="rId5">
            <a:alphaModFix/>
          </a:blip>
          <a:srcRect b="4242" l="2213" r="30081" t="0"/>
          <a:stretch/>
        </p:blipFill>
        <p:spPr>
          <a:xfrm>
            <a:off x="4361850" y="1002225"/>
            <a:ext cx="3114675" cy="4210050"/>
          </a:xfrm>
          <a:prstGeom prst="rect">
            <a:avLst/>
          </a:prstGeom>
          <a:noFill/>
          <a:ln>
            <a:noFill/>
          </a:ln>
        </p:spPr>
      </p:pic>
      <p:sp>
        <p:nvSpPr>
          <p:cNvPr id="102" name="Google Shape;102;p16"/>
          <p:cNvSpPr txBox="1"/>
          <p:nvPr/>
        </p:nvSpPr>
        <p:spPr>
          <a:xfrm>
            <a:off x="4419200" y="5263850"/>
            <a:ext cx="3000000" cy="1293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Source: </a:t>
            </a:r>
            <a:r>
              <a:rPr lang="en" sz="1200">
                <a:latin typeface="Inter"/>
                <a:ea typeface="Inter"/>
                <a:cs typeface="Inter"/>
                <a:sym typeface="Inter"/>
              </a:rPr>
              <a:t>Soviet poster entitled “The workers have nothing to lose except their chains.”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https://exhibits.lib.berkeley.edu/spotlight/russian-revolution/browse/all-exhibit-items?page=4</a:t>
            </a:r>
            <a:endParaRPr sz="12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pic>
        <p:nvPicPr>
          <p:cNvPr id="107" name="Google Shape;107;p17"/>
          <p:cNvPicPr preferRelativeResize="0"/>
          <p:nvPr/>
        </p:nvPicPr>
        <p:blipFill>
          <a:blip r:embed="rId3">
            <a:alphaModFix/>
          </a:blip>
          <a:stretch>
            <a:fillRect/>
          </a:stretch>
        </p:blipFill>
        <p:spPr>
          <a:xfrm>
            <a:off x="390131" y="9472071"/>
            <a:ext cx="431174" cy="431174"/>
          </a:xfrm>
          <a:prstGeom prst="rect">
            <a:avLst/>
          </a:prstGeom>
          <a:noFill/>
          <a:ln>
            <a:noFill/>
          </a:ln>
        </p:spPr>
      </p:pic>
      <p:sp>
        <p:nvSpPr>
          <p:cNvPr id="108" name="Google Shape;108;p17"/>
          <p:cNvSpPr txBox="1"/>
          <p:nvPr/>
        </p:nvSpPr>
        <p:spPr>
          <a:xfrm>
            <a:off x="5542353" y="95958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9" name="Google Shape;109;p17"/>
          <p:cNvSpPr txBox="1"/>
          <p:nvPr/>
        </p:nvSpPr>
        <p:spPr>
          <a:xfrm>
            <a:off x="2974875" y="95958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0" name="Google Shape;110;p17"/>
          <p:cNvSpPr txBox="1"/>
          <p:nvPr/>
        </p:nvSpPr>
        <p:spPr>
          <a:xfrm>
            <a:off x="382700" y="894900"/>
            <a:ext cx="7007100" cy="23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222222"/>
                </a:solidFill>
                <a:latin typeface="Inter"/>
                <a:ea typeface="Inter"/>
                <a:cs typeface="Inter"/>
                <a:sym typeface="Inter"/>
              </a:rPr>
              <a:t>Economic and Political Ideologies Within the United States</a:t>
            </a:r>
            <a:endParaRPr b="1">
              <a:solidFill>
                <a:srgbClr val="222222"/>
              </a:solidFill>
              <a:latin typeface="Inter"/>
              <a:ea typeface="Inter"/>
              <a:cs typeface="Inter"/>
              <a:sym typeface="Inter"/>
            </a:endParaRPr>
          </a:p>
          <a:p>
            <a:pPr indent="0" lvl="0" marL="0" rtl="0" algn="l">
              <a:spcBef>
                <a:spcPts val="600"/>
              </a:spcBef>
              <a:spcAft>
                <a:spcPts val="0"/>
              </a:spcAft>
              <a:buNone/>
            </a:pPr>
            <a:r>
              <a:rPr lang="en" sz="1200">
                <a:solidFill>
                  <a:srgbClr val="222222"/>
                </a:solidFill>
                <a:latin typeface="Inter"/>
                <a:ea typeface="Inter"/>
                <a:cs typeface="Inter"/>
                <a:sym typeface="Inter"/>
              </a:rPr>
              <a:t>While the Soviet Union was the leading communist country and had a command economy, the United States was the most powerful capitalist country. Capitalism is an economic system in which land, factories, and other resources are owned by individuals instead of the government. In this system, the prices of things people buy are decided by the people who sell them and not by the government. This type of economy is also called a “market economy” because it acts like a market where people sell goods and others come there to buy them. The sellers have a price that would like to get for their goods and buyers have a price that they would like to pay. In the market, the buyers and sellers decide on a price together. Each of them considers the supply (how much of something there is) and the demand (how badly people want them) of the goods. </a:t>
            </a:r>
            <a:endParaRPr sz="1200">
              <a:solidFill>
                <a:srgbClr val="222222"/>
              </a:solidFill>
              <a:latin typeface="Inter"/>
              <a:ea typeface="Inter"/>
              <a:cs typeface="Inter"/>
              <a:sym typeface="Inter"/>
            </a:endParaRPr>
          </a:p>
          <a:p>
            <a:pPr indent="0" lvl="0" marL="0" rtl="0" algn="l">
              <a:spcBef>
                <a:spcPts val="60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11" name="Google Shape;111;p17"/>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12" name="Google Shape;112;p17"/>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13" name="Google Shape;113;p17"/>
          <p:cNvGraphicFramePr/>
          <p:nvPr/>
        </p:nvGraphicFramePr>
        <p:xfrm>
          <a:off x="467500" y="3196213"/>
          <a:ext cx="3000000" cy="3000000"/>
        </p:xfrm>
        <a:graphic>
          <a:graphicData uri="http://schemas.openxmlformats.org/drawingml/2006/table">
            <a:tbl>
              <a:tblPr>
                <a:noFill/>
                <a:tableStyleId>{907A6C42-FCEB-4BDF-84DD-82691CF45FC4}</a:tableStyleId>
              </a:tblPr>
              <a:tblGrid>
                <a:gridCol w="6922300"/>
              </a:tblGrid>
              <a:tr h="8949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 What is a capitalist economy?</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 capitalist economy is an economic system where the means of production, such as land, factories, and businesses, are owned and operated by private individuals or companies, rather than by the government.</a:t>
                      </a:r>
                      <a:endParaRPr b="1" sz="1200">
                        <a:solidFill>
                          <a:schemeClr val="accent1"/>
                        </a:solidFill>
                        <a:latin typeface="Inter"/>
                        <a:ea typeface="Inter"/>
                        <a:cs typeface="Inter"/>
                        <a:sym typeface="Inter"/>
                      </a:endParaRPr>
                    </a:p>
                  </a:txBody>
                  <a:tcPr marT="91425" marB="91425" marR="91425" marL="91425"/>
                </a:tc>
              </a:tr>
            </a:tbl>
          </a:graphicData>
        </a:graphic>
      </p:graphicFrame>
      <p:sp>
        <p:nvSpPr>
          <p:cNvPr id="114" name="Google Shape;114;p17"/>
          <p:cNvSpPr txBox="1"/>
          <p:nvPr/>
        </p:nvSpPr>
        <p:spPr>
          <a:xfrm>
            <a:off x="382650" y="4110575"/>
            <a:ext cx="7007100" cy="255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22222"/>
                </a:solidFill>
                <a:latin typeface="Inter"/>
                <a:ea typeface="Inter"/>
                <a:cs typeface="Inter"/>
                <a:sym typeface="Inter"/>
              </a:rPr>
              <a:t>The political system in the United States during the Cold War and today is democracy. A democracy is a form of government in which people vote. A representative democracy, like the United States, is a government in which people vote for people to represent them in the government and to make decisions on their behalf. For example, Americans elect people to the United States House of Representatives and Senate to express their views in the federal government. During World War II, the United States fought against countries with fascist and totalitarian governments like Nazi Germany, Italy under Benito Mussolini, and imperial Japan, where the government had complete control of the people who lived there and the citizens did not have the right to vote them out of office. One of the reasons some Americans supported the war was to free people from governments that were not democracies and to support countries that were like Great Britain and France. The alliance with the Soviet Union made some Americans uneasy because it was a totalitarian and communist government in which there was only one political party, the Communist Party, so if there were elections, they were not democratic.</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5" name="Google Shape;115;p17"/>
          <p:cNvGraphicFramePr/>
          <p:nvPr/>
        </p:nvGraphicFramePr>
        <p:xfrm>
          <a:off x="476125" y="6786938"/>
          <a:ext cx="3000000" cy="3000000"/>
        </p:xfrm>
        <a:graphic>
          <a:graphicData uri="http://schemas.openxmlformats.org/drawingml/2006/table">
            <a:tbl>
              <a:tblPr>
                <a:noFill/>
                <a:tableStyleId>{907A6C42-FCEB-4BDF-84DD-82691CF45FC4}</a:tableStyleId>
              </a:tblPr>
              <a:tblGrid>
                <a:gridCol w="3647000"/>
                <a:gridCol w="3190400"/>
              </a:tblGrid>
              <a:tr h="20801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2</a:t>
                      </a:r>
                      <a:r>
                        <a:rPr b="1" lang="en" sz="1200">
                          <a:solidFill>
                            <a:schemeClr val="dk1"/>
                          </a:solidFill>
                          <a:latin typeface="Inter"/>
                          <a:ea typeface="Inter"/>
                          <a:cs typeface="Inter"/>
                          <a:sym typeface="Inter"/>
                        </a:rPr>
                        <a:t>. Explain </a:t>
                      </a:r>
                      <a:r>
                        <a:rPr b="1" lang="en" sz="1200">
                          <a:solidFill>
                            <a:schemeClr val="dk1"/>
                          </a:solidFill>
                          <a:latin typeface="Inter"/>
                          <a:ea typeface="Inter"/>
                          <a:cs typeface="Inter"/>
                          <a:sym typeface="Inter"/>
                        </a:rPr>
                        <a:t>the political system that is present in the United States.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United States was a democracy, specifically a representative democracy, where individuals voted for representatives to make decisions on their behalf.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3</a:t>
                      </a:r>
                      <a:r>
                        <a:rPr b="1"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Why did some people in the United States not support the alliance with the Soviet Union during World War II?</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Some Americans were uneasy about the alliance with the Soviet Union because it was a totalitarian government that restricted individual freedoms and had no democratic elections.</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1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1" name="Google Shape;121;p1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8"/>
          <p:cNvSpPr txBox="1"/>
          <p:nvPr/>
        </p:nvSpPr>
        <p:spPr>
          <a:xfrm>
            <a:off x="381550" y="1375850"/>
            <a:ext cx="7074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18"/>
          <p:cNvSpPr txBox="1"/>
          <p:nvPr/>
        </p:nvSpPr>
        <p:spPr>
          <a:xfrm>
            <a:off x="390150" y="894900"/>
            <a:ext cx="6992100" cy="29553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lang="en" sz="1200">
                <a:solidFill>
                  <a:schemeClr val="dk1"/>
                </a:solidFill>
                <a:latin typeface="Inter"/>
                <a:ea typeface="Inter"/>
                <a:cs typeface="Inter"/>
                <a:sym typeface="Inter"/>
              </a:rPr>
              <a:t>In World War II, the United States did not want fascist and totalitarian governments to gain power, influence, and land. Similarly, during the Cold War, the leaders of the United States did not want communist governments to gain power, influence, and land outside of the countries that were already communist.</a:t>
            </a:r>
            <a:endParaRPr sz="1200">
              <a:solidFill>
                <a:schemeClr val="dk1"/>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0" lvl="0" marL="0" marR="0" rtl="0" algn="l">
              <a:spcBef>
                <a:spcPts val="0"/>
              </a:spcBef>
              <a:spcAft>
                <a:spcPts val="0"/>
              </a:spcAft>
              <a:buNone/>
            </a:pPr>
            <a:r>
              <a:rPr lang="en" sz="1200">
                <a:solidFill>
                  <a:schemeClr val="dk1"/>
                </a:solidFill>
                <a:latin typeface="Inter"/>
                <a:ea typeface="Inter"/>
                <a:cs typeface="Inter"/>
                <a:sym typeface="Inter"/>
              </a:rPr>
              <a:t>The United States government believed in the </a:t>
            </a:r>
            <a:r>
              <a:rPr i="1" lang="en" sz="1200">
                <a:solidFill>
                  <a:schemeClr val="dk1"/>
                </a:solidFill>
                <a:latin typeface="Inter"/>
                <a:ea typeface="Inter"/>
                <a:cs typeface="Inter"/>
                <a:sym typeface="Inter"/>
              </a:rPr>
              <a:t>Domino Theory</a:t>
            </a:r>
            <a:r>
              <a:rPr lang="en" sz="1200">
                <a:solidFill>
                  <a:schemeClr val="dk1"/>
                </a:solidFill>
                <a:latin typeface="Inter"/>
                <a:ea typeface="Inter"/>
                <a:cs typeface="Inter"/>
                <a:sym typeface="Inter"/>
              </a:rPr>
              <a:t>.</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The Domino Theory is the idea that an event in one country will cause a similar event in a neighboring country, in the same way that a row of dominoes will fall one after another, if the first one is knocked down. During the Cold War, the United States feared that if one country became communist, that others nearby would become communist too, leading to a domino effect that would turn many countries communist. This idea was further supported by the communist support of the World Revolution and the actions taken by the Soviet Union to influence countries in Eastern Europe and Asia to adopt communism. The Domino Theory was articulated by United States President Dwight Eisenhower during a press conference on April 7, 1954.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p:txBody>
      </p:sp>
      <p:pic>
        <p:nvPicPr>
          <p:cNvPr id="125" name="Google Shape;125;p18"/>
          <p:cNvPicPr preferRelativeResize="0"/>
          <p:nvPr/>
        </p:nvPicPr>
        <p:blipFill>
          <a:blip r:embed="rId4">
            <a:alphaModFix/>
          </a:blip>
          <a:stretch>
            <a:fillRect/>
          </a:stretch>
        </p:blipFill>
        <p:spPr>
          <a:xfrm>
            <a:off x="453575" y="3657050"/>
            <a:ext cx="2657475" cy="3324225"/>
          </a:xfrm>
          <a:prstGeom prst="rect">
            <a:avLst/>
          </a:prstGeom>
          <a:noFill/>
          <a:ln>
            <a:noFill/>
          </a:ln>
        </p:spPr>
      </p:pic>
      <p:sp>
        <p:nvSpPr>
          <p:cNvPr id="126" name="Google Shape;126;p18"/>
          <p:cNvSpPr txBox="1"/>
          <p:nvPr/>
        </p:nvSpPr>
        <p:spPr>
          <a:xfrm>
            <a:off x="3221925" y="3623100"/>
            <a:ext cx="4151700" cy="369300"/>
          </a:xfrm>
          <a:prstGeom prst="rect">
            <a:avLst/>
          </a:prstGeom>
          <a:noFill/>
          <a:ln>
            <a:noFill/>
          </a:ln>
        </p:spPr>
        <p:txBody>
          <a:bodyPr anchorCtr="0" anchor="t" bIns="91425" lIns="91425" spcFirstLastPara="1" rIns="91425" wrap="square" tIns="91425">
            <a:spAutoFit/>
          </a:bodyPr>
          <a:lstStyle/>
          <a:p>
            <a:pPr indent="0" lvl="0" marL="228600" marR="0" rtl="0" algn="l">
              <a:spcBef>
                <a:spcPts val="0"/>
              </a:spcBef>
              <a:spcAft>
                <a:spcPts val="0"/>
              </a:spcAft>
              <a:buNone/>
            </a:pPr>
            <a:r>
              <a:t/>
            </a:r>
            <a:endParaRPr b="1" sz="1200">
              <a:solidFill>
                <a:schemeClr val="dk1"/>
              </a:solidFill>
              <a:latin typeface="Inter"/>
              <a:ea typeface="Inter"/>
              <a:cs typeface="Inter"/>
              <a:sym typeface="Inter"/>
            </a:endParaRPr>
          </a:p>
        </p:txBody>
      </p:sp>
      <p:sp>
        <p:nvSpPr>
          <p:cNvPr id="127" name="Google Shape;127;p18"/>
          <p:cNvSpPr txBox="1"/>
          <p:nvPr/>
        </p:nvSpPr>
        <p:spPr>
          <a:xfrm>
            <a:off x="453600" y="7092200"/>
            <a:ext cx="2657400" cy="879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Source:</a:t>
            </a:r>
            <a:r>
              <a:rPr lang="en" sz="1100">
                <a:solidFill>
                  <a:schemeClr val="dk1"/>
                </a:solidFill>
                <a:latin typeface="Inter"/>
                <a:ea typeface="Inter"/>
                <a:cs typeface="Inter"/>
                <a:sym typeface="Inter"/>
              </a:rPr>
              <a:t> President Dwight D. Eisenhower in 1959.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Image is in the public domain and is courtesy of Wikimedia Commons.</a:t>
            </a:r>
            <a:endParaRPr sz="1100">
              <a:solidFill>
                <a:schemeClr val="dk1"/>
              </a:solidFill>
              <a:latin typeface="Inter"/>
              <a:ea typeface="Inter"/>
              <a:cs typeface="Inter"/>
              <a:sym typeface="Inter"/>
            </a:endParaRPr>
          </a:p>
        </p:txBody>
      </p:sp>
      <p:sp>
        <p:nvSpPr>
          <p:cNvPr id="128" name="Google Shape;128;p18"/>
          <p:cNvSpPr txBox="1"/>
          <p:nvPr/>
        </p:nvSpPr>
        <p:spPr>
          <a:xfrm>
            <a:off x="3221925" y="3657050"/>
            <a:ext cx="4151700" cy="44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Reporter:</a:t>
            </a:r>
            <a:r>
              <a:rPr i="1" lang="en" sz="1200">
                <a:solidFill>
                  <a:schemeClr val="dk1"/>
                </a:solidFill>
                <a:latin typeface="Inter"/>
                <a:ea typeface="Inter"/>
                <a:cs typeface="Inter"/>
                <a:sym typeface="Inter"/>
              </a:rPr>
              <a:t> Mr. President, would you mind commenting on the strategic importance of Indochina for the free world? I think there has been, across the country, some lack of understanding on just what it means to us.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rPr b="1" i="1" lang="en" sz="1200">
                <a:solidFill>
                  <a:schemeClr val="dk1"/>
                </a:solidFill>
                <a:latin typeface="Inter"/>
                <a:ea typeface="Inter"/>
                <a:cs typeface="Inter"/>
                <a:sym typeface="Inter"/>
              </a:rPr>
              <a:t>The President: </a:t>
            </a:r>
            <a:r>
              <a:rPr i="1" lang="en" sz="1200">
                <a:solidFill>
                  <a:schemeClr val="dk1"/>
                </a:solidFill>
                <a:latin typeface="Inter"/>
                <a:ea typeface="Inter"/>
                <a:cs typeface="Inter"/>
                <a:sym typeface="Inter"/>
              </a:rPr>
              <a:t>You have, of course, both the specific and the general when you talk about such things. First of all, you have the specific value of a locality in its production of materials that the world needs. Then you have the possibility that many human beings pass under a dictatorship that is inimical [hostile] to the free world. Finally, you have broader considerations that might follow what you would call the “falling domino” principle. You have a row of dominoes set up, you knock over the first one, and what will happen to the last one is the certainty that it will go over very quickly. So you could have a beginning of a disintegration that would have the most profound influences. . .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r">
              <a:lnSpc>
                <a:spcPct val="115000"/>
              </a:lnSpc>
              <a:spcBef>
                <a:spcPts val="400"/>
              </a:spcBef>
              <a:spcAft>
                <a:spcPts val="0"/>
              </a:spcAft>
              <a:buClr>
                <a:schemeClr val="dk1"/>
              </a:buClr>
              <a:buSzPts val="1100"/>
              <a:buFont typeface="Arial"/>
              <a:buNone/>
            </a:pPr>
            <a:r>
              <a:rPr b="1" lang="en" sz="1200">
                <a:solidFill>
                  <a:schemeClr val="dk1"/>
                </a:solidFill>
                <a:highlight>
                  <a:srgbClr val="FFFFFF"/>
                </a:highlight>
                <a:latin typeface="Inter"/>
                <a:ea typeface="Inter"/>
                <a:cs typeface="Inter"/>
                <a:sym typeface="Inter"/>
              </a:rPr>
              <a:t>Source:</a:t>
            </a:r>
            <a:r>
              <a:rPr lang="en" sz="1200">
                <a:solidFill>
                  <a:schemeClr val="dk1"/>
                </a:solidFill>
                <a:highlight>
                  <a:srgbClr val="FFFFFF"/>
                </a:highlight>
                <a:latin typeface="Inter"/>
                <a:ea typeface="Inter"/>
                <a:cs typeface="Inter"/>
                <a:sym typeface="Inter"/>
              </a:rPr>
              <a:t> Press Conference with President Dwight Eisenhower, April 7, 1954</a:t>
            </a:r>
            <a:endParaRPr i="1" sz="1200">
              <a:solidFill>
                <a:schemeClr val="dk1"/>
              </a:solidFill>
              <a:latin typeface="Inter"/>
              <a:ea typeface="Inter"/>
              <a:cs typeface="Inter"/>
              <a:sym typeface="Inter"/>
            </a:endParaRPr>
          </a:p>
          <a:p>
            <a:pPr indent="0" lvl="0" marL="0" rtl="0" algn="l">
              <a:spcBef>
                <a:spcPts val="400"/>
              </a:spcBef>
              <a:spcAft>
                <a:spcPts val="0"/>
              </a:spcAft>
              <a:buNone/>
            </a:pPr>
            <a:r>
              <a:t/>
            </a:r>
            <a:endParaRPr sz="1200">
              <a:solidFill>
                <a:schemeClr val="dk1"/>
              </a:solidFill>
              <a:latin typeface="Inter"/>
              <a:ea typeface="Inter"/>
              <a:cs typeface="Inter"/>
              <a:sym typeface="Inter"/>
            </a:endParaRPr>
          </a:p>
        </p:txBody>
      </p:sp>
      <p:sp>
        <p:nvSpPr>
          <p:cNvPr id="129" name="Google Shape;129;p18"/>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30" name="Google Shape;130;p18"/>
          <p:cNvPicPr preferRelativeResize="0"/>
          <p:nvPr/>
        </p:nvPicPr>
        <p:blipFill>
          <a:blip r:embed="rId5">
            <a:alphaModFix/>
          </a:blip>
          <a:stretch>
            <a:fillRect/>
          </a:stretch>
        </p:blipFill>
        <p:spPr>
          <a:xfrm>
            <a:off x="77225" y="0"/>
            <a:ext cx="1039823" cy="431175"/>
          </a:xfrm>
          <a:prstGeom prst="rect">
            <a:avLst/>
          </a:prstGeom>
          <a:noFill/>
          <a:ln>
            <a:noFill/>
          </a:ln>
        </p:spPr>
      </p:pic>
      <p:graphicFrame>
        <p:nvGraphicFramePr>
          <p:cNvPr id="131" name="Google Shape;131;p18"/>
          <p:cNvGraphicFramePr/>
          <p:nvPr/>
        </p:nvGraphicFramePr>
        <p:xfrm>
          <a:off x="425050" y="8108088"/>
          <a:ext cx="3000000" cy="3000000"/>
        </p:xfrm>
        <a:graphic>
          <a:graphicData uri="http://schemas.openxmlformats.org/drawingml/2006/table">
            <a:tbl>
              <a:tblPr>
                <a:noFill/>
                <a:tableStyleId>{907A6C42-FCEB-4BDF-84DD-82691CF45FC4}</a:tableStyleId>
              </a:tblPr>
              <a:tblGrid>
                <a:gridCol w="6922300"/>
              </a:tblGrid>
              <a:tr h="139287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4. Explain the Domino Theory. What did the United States government fear would happen if a country became communist?</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Domino Theory is the idea that an event in one country can lead to similar events in neighboring countries, like a row of dominoes falling after the first one is knocked down. During the Cold War, the United States government feared that if one country became communist, neighboring countries would also become communist in a chain reaction. </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pic>
        <p:nvPicPr>
          <p:cNvPr id="136" name="Google Shape;136;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9" name="Google Shape;139;p19"/>
          <p:cNvSpPr txBox="1"/>
          <p:nvPr/>
        </p:nvSpPr>
        <p:spPr>
          <a:xfrm>
            <a:off x="348950" y="1301988"/>
            <a:ext cx="7074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0" name="Google Shape;140;p19"/>
          <p:cNvSpPr txBox="1"/>
          <p:nvPr/>
        </p:nvSpPr>
        <p:spPr>
          <a:xfrm>
            <a:off x="357550" y="894888"/>
            <a:ext cx="6992100" cy="40635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lang="en" sz="1200">
                <a:solidFill>
                  <a:schemeClr val="dk1"/>
                </a:solidFill>
                <a:latin typeface="Inter"/>
                <a:ea typeface="Inter"/>
                <a:cs typeface="Inter"/>
                <a:sym typeface="Inter"/>
              </a:rPr>
              <a:t>To prevent the spread of communism, the United States followed a foreign policy during the Cold War known as the </a:t>
            </a:r>
            <a:r>
              <a:rPr i="1" lang="en" sz="1200">
                <a:solidFill>
                  <a:schemeClr val="dk1"/>
                </a:solidFill>
                <a:latin typeface="Inter"/>
                <a:ea typeface="Inter"/>
                <a:cs typeface="Inter"/>
                <a:sym typeface="Inter"/>
              </a:rPr>
              <a:t>Truman Doctrine,</a:t>
            </a:r>
            <a:r>
              <a:rPr lang="en" sz="1200">
                <a:solidFill>
                  <a:schemeClr val="dk1"/>
                </a:solidFill>
                <a:latin typeface="Inter"/>
                <a:ea typeface="Inter"/>
                <a:cs typeface="Inter"/>
                <a:sym typeface="Inter"/>
              </a:rPr>
              <a:t> which was articulated by President Harry S. Truman in 1947. The goal of the Truman Doctrine was </a:t>
            </a:r>
            <a:r>
              <a:rPr i="1" lang="en" sz="1200">
                <a:solidFill>
                  <a:schemeClr val="dk1"/>
                </a:solidFill>
                <a:latin typeface="Inter"/>
                <a:ea typeface="Inter"/>
                <a:cs typeface="Inter"/>
                <a:sym typeface="Inter"/>
              </a:rPr>
              <a:t>containment</a:t>
            </a:r>
            <a:r>
              <a:rPr lang="en" sz="1200">
                <a:solidFill>
                  <a:schemeClr val="dk1"/>
                </a:solidFill>
                <a:latin typeface="Inter"/>
                <a:ea typeface="Inter"/>
                <a:cs typeface="Inter"/>
                <a:sym typeface="Inter"/>
              </a:rPr>
              <a:t>. The goal of containment was to “contain” communism in the countries in which it was already the ruling political system. </a:t>
            </a:r>
            <a:r>
              <a:rPr lang="en" sz="1200">
                <a:solidFill>
                  <a:srgbClr val="101010"/>
                </a:solidFill>
                <a:latin typeface="Inter"/>
                <a:ea typeface="Inter"/>
                <a:cs typeface="Inter"/>
                <a:sym typeface="Inter"/>
              </a:rPr>
              <a:t>Before the Truman Doctrine, the United States stayed out of regional conflicts that did not directly involve their country, but the Truman Doctrine made it clear that the United States would actively resist the Soviet Union’s attempts to spread communism to other countries.</a:t>
            </a:r>
            <a:endParaRPr sz="1200">
              <a:solidFill>
                <a:srgbClr val="101010"/>
              </a:solidFill>
              <a:latin typeface="Inter"/>
              <a:ea typeface="Inter"/>
              <a:cs typeface="Inter"/>
              <a:sym typeface="Inter"/>
            </a:endParaRPr>
          </a:p>
          <a:p>
            <a:pPr indent="0" lvl="0" marL="0" marR="0" rtl="0" algn="l">
              <a:spcBef>
                <a:spcPts val="0"/>
              </a:spcBef>
              <a:spcAft>
                <a:spcPts val="0"/>
              </a:spcAft>
              <a:buNone/>
            </a:pPr>
            <a:r>
              <a:t/>
            </a:r>
            <a:endParaRPr sz="1200">
              <a:solidFill>
                <a:srgbClr val="101010"/>
              </a:solidFill>
              <a:latin typeface="Inter"/>
              <a:ea typeface="Inter"/>
              <a:cs typeface="Inter"/>
              <a:sym typeface="Inter"/>
            </a:endParaRPr>
          </a:p>
          <a:p>
            <a:pPr indent="0" lvl="0" marL="0" marR="0" rtl="0" algn="l">
              <a:spcBef>
                <a:spcPts val="0"/>
              </a:spcBef>
              <a:spcAft>
                <a:spcPts val="0"/>
              </a:spcAft>
              <a:buNone/>
            </a:pPr>
            <a:r>
              <a:rPr i="1" lang="en" sz="1200">
                <a:solidFill>
                  <a:srgbClr val="101010"/>
                </a:solidFill>
                <a:latin typeface="Inter"/>
                <a:ea typeface="Inter"/>
                <a:cs typeface="Inter"/>
                <a:sym typeface="Inter"/>
              </a:rPr>
              <a:t>The Marshall Plan</a:t>
            </a:r>
            <a:r>
              <a:rPr lang="en" sz="1200">
                <a:solidFill>
                  <a:srgbClr val="101010"/>
                </a:solidFill>
                <a:latin typeface="Inter"/>
                <a:ea typeface="Inter"/>
                <a:cs typeface="Inter"/>
                <a:sym typeface="Inter"/>
              </a:rPr>
              <a:t>, </a:t>
            </a:r>
            <a:r>
              <a:rPr lang="en" sz="1200">
                <a:solidFill>
                  <a:schemeClr val="dk1"/>
                </a:solidFill>
                <a:latin typeface="Inter"/>
                <a:ea typeface="Inter"/>
                <a:cs typeface="Inter"/>
                <a:sym typeface="Inter"/>
              </a:rPr>
              <a:t>named after Secretary of State George C. Marshall and was passed in 1948,</a:t>
            </a:r>
            <a:r>
              <a:rPr lang="en" sz="1200">
                <a:solidFill>
                  <a:srgbClr val="101010"/>
                </a:solidFill>
                <a:latin typeface="Inter"/>
                <a:ea typeface="Inter"/>
                <a:cs typeface="Inter"/>
                <a:sym typeface="Inter"/>
              </a:rPr>
              <a:t> was one policy the United States used to contain communism. The Marshall Plan was a policy used by the United States to strengthen democratic governments by providing food and economic assistance to war-ravaged European countries to help them rebuild after the war. The Marshall Plan was motivated by the idea that countries recovering from the war might elect communist leaders because of the promise of economic equality in that system. To ensure that communism did not spread, the United States provided about $13 billion to Western nations to help rebuild their economies. Although the USSR was offered participation, they refused and blocked benefits to Eastern Bloc countries such as East Germany and Poland. The USSR saw the Marshall Plan as an attempt to buy the support of smaller countries.</a:t>
            </a:r>
            <a:endParaRPr sz="1200">
              <a:solidFill>
                <a:srgbClr val="101010"/>
              </a:solidFill>
              <a:latin typeface="Inter"/>
              <a:ea typeface="Inter"/>
              <a:cs typeface="Inter"/>
              <a:sym typeface="Inter"/>
            </a:endParaRPr>
          </a:p>
          <a:p>
            <a:pPr indent="0" lvl="0" marL="0" marR="0" rtl="0" algn="l">
              <a:spcBef>
                <a:spcPts val="0"/>
              </a:spcBef>
              <a:spcAft>
                <a:spcPts val="0"/>
              </a:spcAft>
              <a:buNone/>
            </a:pPr>
            <a:r>
              <a:t/>
            </a:r>
            <a:endParaRPr sz="1200">
              <a:solidFill>
                <a:srgbClr val="101010"/>
              </a:solidFill>
              <a:latin typeface="Inter"/>
              <a:ea typeface="Inter"/>
              <a:cs typeface="Inter"/>
              <a:sym typeface="Inter"/>
            </a:endParaRPr>
          </a:p>
          <a:p>
            <a:pPr indent="0" lvl="0" marL="0" marR="0" rtl="0" algn="l">
              <a:spcBef>
                <a:spcPts val="0"/>
              </a:spcBef>
              <a:spcAft>
                <a:spcPts val="0"/>
              </a:spcAft>
              <a:buNone/>
            </a:pPr>
            <a:r>
              <a:rPr b="1" lang="en" sz="1200">
                <a:solidFill>
                  <a:srgbClr val="101010"/>
                </a:solidFill>
                <a:latin typeface="Inter"/>
                <a:ea typeface="Inter"/>
                <a:cs typeface="Inter"/>
                <a:sym typeface="Inter"/>
              </a:rPr>
              <a:t>Source:</a:t>
            </a:r>
            <a:r>
              <a:rPr lang="en" sz="1200">
                <a:solidFill>
                  <a:srgbClr val="101010"/>
                </a:solidFill>
                <a:latin typeface="Inter"/>
                <a:ea typeface="Inter"/>
                <a:cs typeface="Inter"/>
                <a:sym typeface="Inter"/>
              </a:rPr>
              <a:t> </a:t>
            </a:r>
            <a:r>
              <a:rPr lang="en" sz="1200">
                <a:solidFill>
                  <a:schemeClr val="dk1"/>
                </a:solidFill>
                <a:latin typeface="Inter"/>
                <a:ea typeface="Inter"/>
                <a:cs typeface="Inter"/>
                <a:sym typeface="Inter"/>
              </a:rPr>
              <a:t>Office of the Historian. "The Truman Doctrine, 1947." </a:t>
            </a:r>
            <a:r>
              <a:rPr i="1" lang="en" sz="1200">
                <a:solidFill>
                  <a:schemeClr val="dk1"/>
                </a:solidFill>
                <a:latin typeface="Inter"/>
                <a:ea typeface="Inter"/>
                <a:cs typeface="Inter"/>
                <a:sym typeface="Inter"/>
              </a:rPr>
              <a:t>U.S. Department of State: Office of the Historian</a:t>
            </a:r>
            <a:endParaRPr sz="1200">
              <a:solidFill>
                <a:schemeClr val="dk1"/>
              </a:solidFill>
              <a:latin typeface="Inter"/>
              <a:ea typeface="Inter"/>
              <a:cs typeface="Inter"/>
              <a:sym typeface="Inter"/>
            </a:endParaRPr>
          </a:p>
        </p:txBody>
      </p:sp>
      <p:pic>
        <p:nvPicPr>
          <p:cNvPr id="141" name="Google Shape;141;p19"/>
          <p:cNvPicPr preferRelativeResize="0"/>
          <p:nvPr/>
        </p:nvPicPr>
        <p:blipFill>
          <a:blip r:embed="rId4">
            <a:alphaModFix/>
          </a:blip>
          <a:stretch>
            <a:fillRect/>
          </a:stretch>
        </p:blipFill>
        <p:spPr>
          <a:xfrm>
            <a:off x="357550" y="5026738"/>
            <a:ext cx="2562225" cy="3667125"/>
          </a:xfrm>
          <a:prstGeom prst="rect">
            <a:avLst/>
          </a:prstGeom>
          <a:noFill/>
          <a:ln cap="flat" cmpd="sng" w="25400">
            <a:solidFill>
              <a:srgbClr val="666666"/>
            </a:solidFill>
            <a:prstDash val="solid"/>
            <a:miter lim="8000"/>
            <a:headEnd len="sm" w="sm" type="none"/>
            <a:tailEnd len="sm" w="sm" type="none"/>
          </a:ln>
        </p:spPr>
      </p:pic>
      <p:sp>
        <p:nvSpPr>
          <p:cNvPr id="142" name="Google Shape;142;p19"/>
          <p:cNvSpPr txBox="1"/>
          <p:nvPr/>
        </p:nvSpPr>
        <p:spPr>
          <a:xfrm>
            <a:off x="3098950" y="5026738"/>
            <a:ext cx="4250700" cy="3615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European governments produced materials to explain the Marshall Plan to their citizens, such as this booklet printed by the Ministry of Economic Affairs of the Netherlands. A note in this English edition states that the original Dutch version, published in November 1949, was distributed to employers and employees, professional groups, teachers, students, and other groups in the Netherlands. It reached 2.5 million readers out of a total population of 10 million, a quarter of the nation.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Jo Spier. </a:t>
            </a:r>
            <a:r>
              <a:rPr i="1" lang="en" sz="1200">
                <a:solidFill>
                  <a:schemeClr val="dk1"/>
                </a:solidFill>
                <a:latin typeface="Inter"/>
                <a:ea typeface="Inter"/>
                <a:cs typeface="Inter"/>
                <a:sym typeface="Inter"/>
              </a:rPr>
              <a:t>The Marshall Plan and You.</a:t>
            </a:r>
            <a:r>
              <a:rPr lang="en" sz="1200">
                <a:solidFill>
                  <a:schemeClr val="dk1"/>
                </a:solidFill>
                <a:latin typeface="Inter"/>
                <a:ea typeface="Inter"/>
                <a:cs typeface="Inter"/>
                <a:sym typeface="Inter"/>
              </a:rPr>
              <a:t> The Hague, the Netherlands: Ministry of Economic Affairs, 1949, </a:t>
            </a:r>
            <a:r>
              <a:rPr i="1" lang="en" sz="1200">
                <a:solidFill>
                  <a:schemeClr val="dk1"/>
                </a:solidFill>
                <a:latin typeface="Inter"/>
                <a:ea typeface="Inter"/>
                <a:cs typeface="Inter"/>
                <a:sym typeface="Inter"/>
              </a:rPr>
              <a:t>From the Library of Congress</a:t>
            </a:r>
            <a:endParaRPr sz="1200">
              <a:solidFill>
                <a:schemeClr val="dk1"/>
              </a:solidFill>
              <a:latin typeface="Inter"/>
              <a:ea typeface="Inter"/>
              <a:cs typeface="Inter"/>
              <a:sym typeface="Inter"/>
            </a:endParaRPr>
          </a:p>
        </p:txBody>
      </p:sp>
      <p:sp>
        <p:nvSpPr>
          <p:cNvPr id="143" name="Google Shape;143;p19"/>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44" name="Google Shape;144;p19"/>
          <p:cNvPicPr preferRelativeResize="0"/>
          <p:nvPr/>
        </p:nvPicPr>
        <p:blipFill>
          <a:blip r:embed="rId5">
            <a:alphaModFix/>
          </a:blip>
          <a:stretch>
            <a:fillRect/>
          </a:stretch>
        </p:blipFill>
        <p:spPr>
          <a:xfrm>
            <a:off x="77225" y="0"/>
            <a:ext cx="1039823" cy="4311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pic>
        <p:nvPicPr>
          <p:cNvPr id="149" name="Google Shape;149;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0" name="Google Shape;15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2" name="Google Shape;152;p20"/>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53" name="Google Shape;153;p20"/>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54" name="Google Shape;154;p20"/>
          <p:cNvGraphicFramePr/>
          <p:nvPr/>
        </p:nvGraphicFramePr>
        <p:xfrm>
          <a:off x="467550" y="994700"/>
          <a:ext cx="3000000" cy="3000000"/>
        </p:xfrm>
        <a:graphic>
          <a:graphicData uri="http://schemas.openxmlformats.org/drawingml/2006/table">
            <a:tbl>
              <a:tblPr>
                <a:noFill/>
                <a:tableStyleId>{907A6C42-FCEB-4BDF-84DD-82691CF45FC4}</a:tableStyleId>
              </a:tblPr>
              <a:tblGrid>
                <a:gridCol w="2279125"/>
                <a:gridCol w="2279125"/>
                <a:gridCol w="2279125"/>
              </a:tblGrid>
              <a:tr h="451192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5</a:t>
                      </a:r>
                      <a:r>
                        <a:rPr b="1" lang="en" sz="1200">
                          <a:solidFill>
                            <a:schemeClr val="dk1"/>
                          </a:solidFill>
                          <a:latin typeface="Inter"/>
                          <a:ea typeface="Inter"/>
                          <a:cs typeface="Inter"/>
                          <a:sym typeface="Inter"/>
                        </a:rPr>
                        <a:t>. Describe the United States policy of containment.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United States policy of containment aimed to prevent the spread of communism beyond the countries where it was already established. The policy, articulated in the Truman Doctrine in 1947, marked a shift in U.S. foreign policy from avoiding involvement in regional conflicts to actively resisting Soviet efforts to expand communism.</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6. Why might someone who believes in the Domino Theory support the Truman Doctrine?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Someone who believes in the Domino Theory would support the Truman Doctrine because both reflect a fear of the spread of communism. The Domino Theory suggested that if one country became communist, neighboring countries would also fall under communist influence in a chain reaction. The Truman Doctrine's policy of containment directly addressed this fear by committing the United States to resist the expansion of communism and prevent the "first domino" from falling, which could destabilize entire regions.</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7</a:t>
                      </a:r>
                      <a:r>
                        <a:rPr b="1" lang="en" sz="1200">
                          <a:solidFill>
                            <a:schemeClr val="dk1"/>
                          </a:solidFill>
                          <a:latin typeface="Inter"/>
                          <a:ea typeface="Inter"/>
                          <a:cs typeface="Inter"/>
                          <a:sym typeface="Inter"/>
                        </a:rPr>
                        <a:t>.  How did the Marshall Plan support the Truman Doctrine and the policy of containment?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Marshall Plan supported the Truman Doctrine and the policy of containment by strengthening democratic governments in Europe through economic aid. By providing approximately $13 billion to help war-ravaged European countries rebuild their economies, the United States reduced the appeal of communism, which often gained support in nations experiencing economic hardship. This effort to stabilize economies and improve living conditions was designed to prevent these countries from electing communist leaders or falling under Soviet influence.</a:t>
                      </a:r>
                      <a:endParaRPr b="1" sz="1200">
                        <a:solidFill>
                          <a:schemeClr val="accent1"/>
                        </a:solidFill>
                        <a:latin typeface="Inter"/>
                        <a:ea typeface="Inter"/>
                        <a:cs typeface="Inter"/>
                        <a:sym typeface="Inter"/>
                      </a:endParaRPr>
                    </a:p>
                  </a:txBody>
                  <a:tcPr marT="91425" marB="91425" marR="91425" marL="91425"/>
                </a:tc>
              </a:tr>
            </a:tbl>
          </a:graphicData>
        </a:graphic>
      </p:graphicFrame>
      <p:sp>
        <p:nvSpPr>
          <p:cNvPr id="155" name="Google Shape;155;p20"/>
          <p:cNvSpPr txBox="1"/>
          <p:nvPr/>
        </p:nvSpPr>
        <p:spPr>
          <a:xfrm>
            <a:off x="467500" y="6219775"/>
            <a:ext cx="7007100" cy="325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pic>
        <p:nvPicPr>
          <p:cNvPr id="160" name="Google Shape;160;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2" name="Google Shape;162;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3" name="Google Shape;163;p21"/>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Causation/Comparison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Note-Taking: Partner Swap</a:t>
            </a:r>
            <a:endParaRPr sz="1600">
              <a:latin typeface="Inter Medium"/>
              <a:ea typeface="Inter Medium"/>
              <a:cs typeface="Inter Medium"/>
              <a:sym typeface="Inter Medium"/>
            </a:endParaRPr>
          </a:p>
        </p:txBody>
      </p:sp>
      <p:pic>
        <p:nvPicPr>
          <p:cNvPr id="164" name="Google Shape;164;p21"/>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65" name="Google Shape;165;p21"/>
          <p:cNvGraphicFramePr/>
          <p:nvPr/>
        </p:nvGraphicFramePr>
        <p:xfrm>
          <a:off x="465550" y="1589550"/>
          <a:ext cx="3000000" cy="3000000"/>
        </p:xfrm>
        <a:graphic>
          <a:graphicData uri="http://schemas.openxmlformats.org/drawingml/2006/table">
            <a:tbl>
              <a:tblPr>
                <a:noFill/>
                <a:tableStyleId>{907A6C42-FCEB-4BDF-84DD-82691CF45FC4}</a:tableStyleId>
              </a:tblPr>
              <a:tblGrid>
                <a:gridCol w="3420700"/>
                <a:gridCol w="3420700"/>
              </a:tblGrid>
              <a:tr h="617300">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Country: </a:t>
                      </a:r>
                      <a:r>
                        <a:rPr b="1" lang="en">
                          <a:solidFill>
                            <a:schemeClr val="accent1"/>
                          </a:solidFill>
                          <a:latin typeface="Inter"/>
                          <a:ea typeface="Inter"/>
                          <a:cs typeface="Inter"/>
                          <a:sym typeface="Inter"/>
                        </a:rPr>
                        <a:t>United States</a:t>
                      </a:r>
                      <a:endParaRPr b="1">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3727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Political Ideologies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(What form of government was present in this country? How would you define this form of government?)</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United States was a democracy, specifically a representative democracy, where individuals voted for representatives to make decisions on their behalf.</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Economic</a:t>
                      </a:r>
                      <a:r>
                        <a:rPr b="1" lang="en" sz="1200">
                          <a:solidFill>
                            <a:schemeClr val="dk1"/>
                          </a:solidFill>
                          <a:latin typeface="Inter"/>
                          <a:ea typeface="Inter"/>
                          <a:cs typeface="Inter"/>
                          <a:sym typeface="Inter"/>
                        </a:rPr>
                        <a:t> Ideologies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(What economic system was present in this country? How would you define this type of economy?)</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A capitalist economy is an economic system where the means of production, such as land, factories, and businesses, are owned and operated by private individuals or companies, rather than by the government.</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6958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Describe TWO policies that was influenced by this country’s political </a:t>
                      </a:r>
                      <a:r>
                        <a:rPr b="1" lang="en" sz="1200" u="sng">
                          <a:solidFill>
                            <a:schemeClr val="dk1"/>
                          </a:solidFill>
                          <a:latin typeface="Inter"/>
                          <a:ea typeface="Inter"/>
                          <a:cs typeface="Inter"/>
                          <a:sym typeface="Inter"/>
                        </a:rPr>
                        <a:t>and/or </a:t>
                      </a:r>
                      <a:r>
                        <a:rPr b="1" lang="en" sz="1200">
                          <a:solidFill>
                            <a:schemeClr val="dk1"/>
                          </a:solidFill>
                          <a:latin typeface="Inter"/>
                          <a:ea typeface="Inter"/>
                          <a:cs typeface="Inter"/>
                          <a:sym typeface="Inter"/>
                        </a:rPr>
                        <a:t>economic ideologies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One policy influenced by U.S. political and economic ideologies was the Marshall Plan. Politically, the Marshall Plan was rooted in the U.S. commitment to democracy, as it aimed to strengthen democratic governments in Europe by helping them rebuild after World War II. Economically, the policy reflected capitalist ideals by providing $13 billion in aid to help countries recover and avoid the appeal of communism, which promised economic equality but undermined free-market principles. By stabilizing economies and promoting capitalist systems, the Marshall Plan supported both the containment of communism and the expansion of democratic and capitalist ideologies.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Another policy influenced by U.S. political and economic ideologies was the Truman Doctrine. Politically, The policy aimed to contain the spread of communism by providing political and military support to countries threatened by communist insurgencies or external pressures from communist states, particularly the Soviet Union. This was in line with the U.S. desire to protect democratic institutions and prevent the expansion of Soviet influence during the Cold War.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bl>
          </a:graphicData>
        </a:graphic>
      </p:graphicFrame>
      <p:sp>
        <p:nvSpPr>
          <p:cNvPr id="166" name="Google Shape;166;p21"/>
          <p:cNvSpPr txBox="1"/>
          <p:nvPr/>
        </p:nvSpPr>
        <p:spPr>
          <a:xfrm>
            <a:off x="465500" y="894900"/>
            <a:ext cx="684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While your partner is teaching, listen </a:t>
            </a:r>
            <a:r>
              <a:rPr lang="en" sz="1200">
                <a:solidFill>
                  <a:schemeClr val="dk1"/>
                </a:solidFill>
                <a:latin typeface="Inter"/>
                <a:ea typeface="Inter"/>
                <a:cs typeface="Inter"/>
                <a:sym typeface="Inter"/>
              </a:rPr>
              <a:t>carefully </a:t>
            </a:r>
            <a:r>
              <a:rPr lang="en" sz="1200">
                <a:solidFill>
                  <a:schemeClr val="dk1"/>
                </a:solidFill>
                <a:latin typeface="Inter"/>
                <a:ea typeface="Inter"/>
                <a:cs typeface="Inter"/>
                <a:sym typeface="Inter"/>
              </a:rPr>
              <a:t>and jot down notes. For effective note-taking, there are questions within each category you should ask your partner. This will help you on your Exit Ticket!</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